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 showSpecialPlsOnTitleSld="0" firstSlideNum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3.xml" Type="http://schemas.openxmlformats.org/officeDocument/2006/relationships/slide" Id="rId18"/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6" name="Shape 2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7" name="Shape 2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1" name="Shape 8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9" name="Shape 8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0" name="Shape 9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97" name="Shape 9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8" name="Shape 3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3" name="Shape 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5" name="Shape 7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7" name="Shape 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" name="Shape 8"/>
          <p:cNvSpPr txBox="1"/>
          <p:nvPr>
            <p:ph idx="1" type="subTitle"/>
          </p:nvPr>
        </p:nvSpPr>
        <p:spPr>
          <a:xfrm>
            <a:off y="2840053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2"/>
              </a:buClr>
              <a:buNone/>
              <a:defRPr>
                <a:solidFill>
                  <a:schemeClr val="dk2"/>
                </a:solidFill>
              </a:defRPr>
            </a:lvl1pPr>
            <a:lvl2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2pPr>
            <a:lvl3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3pPr>
            <a:lvl4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4pPr>
            <a:lvl5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5pPr>
            <a:lvl6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6pPr>
            <a:lvl7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7pPr>
            <a:lvl8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8pPr>
            <a:lvl9pPr algn="ctr">
              <a:spcBef>
                <a:spcPts val="0"/>
              </a:spcBef>
              <a:buClr>
                <a:schemeClr val="dk2"/>
              </a:buClr>
              <a:buSzPct val="100000"/>
              <a:buNone/>
              <a:defRPr sz="3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9" name="Shape 9"/>
          <p:cNvSpPr txBox="1"/>
          <p:nvPr>
            <p:ph type="ctrTitle"/>
          </p:nvPr>
        </p:nvSpPr>
        <p:spPr>
          <a:xfrm>
            <a:off y="1583342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 algn="ctr">
              <a:spcBef>
                <a:spcPts val="0"/>
              </a:spcBef>
              <a:buSzPct val="100000"/>
              <a:defRPr sz="4800"/>
            </a:lvl1pPr>
            <a:lvl2pPr algn="ctr">
              <a:spcBef>
                <a:spcPts val="0"/>
              </a:spcBef>
              <a:buSzPct val="100000"/>
              <a:defRPr sz="4800"/>
            </a:lvl2pPr>
            <a:lvl3pPr algn="ctr">
              <a:spcBef>
                <a:spcPts val="0"/>
              </a:spcBef>
              <a:buSzPct val="100000"/>
              <a:defRPr sz="4800"/>
            </a:lvl3pPr>
            <a:lvl4pPr algn="ctr">
              <a:spcBef>
                <a:spcPts val="0"/>
              </a:spcBef>
              <a:buSzPct val="100000"/>
              <a:defRPr sz="4800"/>
            </a:lvl4pPr>
            <a:lvl5pPr algn="ctr">
              <a:spcBef>
                <a:spcPts val="0"/>
              </a:spcBef>
              <a:buSzPct val="100000"/>
              <a:defRPr sz="4800"/>
            </a:lvl5pPr>
            <a:lvl6pPr algn="ctr">
              <a:spcBef>
                <a:spcPts val="0"/>
              </a:spcBef>
              <a:buSzPct val="100000"/>
              <a:defRPr sz="4800"/>
            </a:lvl6pPr>
            <a:lvl7pPr algn="ctr">
              <a:spcBef>
                <a:spcPts val="0"/>
              </a:spcBef>
              <a:buSzPct val="100000"/>
              <a:defRPr sz="4800"/>
            </a:lvl7pPr>
            <a:lvl8pPr algn="ctr">
              <a:spcBef>
                <a:spcPts val="0"/>
              </a:spcBef>
              <a:buSzPct val="100000"/>
              <a:defRPr sz="4800"/>
            </a:lvl8pPr>
            <a:lvl9pPr algn="ctr">
              <a:spcBef>
                <a:spcPts val="0"/>
              </a:spcBef>
              <a:buSzPct val="100000"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13" name="Shape 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17" name="Shape 1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sz="1800">
                <a:solidFill>
                  <a:schemeClr val="dk1"/>
                </a:solidFill>
              </a:defRPr>
            </a:lvl1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1" name="Shape 21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gradFill>
          <a:gsLst>
            <a:gs pos="0">
              <a:schemeClr val="lt1"/>
            </a:gs>
            <a:gs pos="30000">
              <a:schemeClr val="lt1"/>
            </a:gs>
            <a:gs pos="100000">
              <a:schemeClr val="lt2"/>
            </a:gs>
          </a:gsLst>
          <a:path path="circle">
            <a:fillToRect t="50%" b="50%" r="50%" l="50%"/>
          </a:path>
          <a:tileRect/>
        </a:gra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None/>
              <a:defRPr b="1"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SzPct val="100000"/>
              <a:defRPr sz="3000"/>
            </a:lvl1pPr>
            <a:lvl2pPr>
              <a:spcBef>
                <a:spcPts val="480"/>
              </a:spcBef>
              <a:buSzPct val="100000"/>
              <a:defRPr sz="2400"/>
            </a:lvl2pPr>
            <a:lvl3pPr>
              <a:spcBef>
                <a:spcPts val="480"/>
              </a:spcBef>
              <a:buSzPct val="100000"/>
              <a:defRPr sz="2400"/>
            </a:lvl3pPr>
            <a:lvl4pPr>
              <a:spcBef>
                <a:spcPts val="360"/>
              </a:spcBef>
              <a:buSzPct val="100000"/>
              <a:defRPr sz="1800"/>
            </a:lvl4pPr>
            <a:lvl5pPr>
              <a:spcBef>
                <a:spcPts val="360"/>
              </a:spcBef>
              <a:buSzPct val="100000"/>
              <a:defRPr sz="1800"/>
            </a:lvl5pPr>
            <a:lvl6pPr>
              <a:spcBef>
                <a:spcPts val="360"/>
              </a:spcBef>
              <a:buSzPct val="100000"/>
              <a:defRPr sz="1800"/>
            </a:lvl6pPr>
            <a:lvl7pPr>
              <a:spcBef>
                <a:spcPts val="360"/>
              </a:spcBef>
              <a:buSzPct val="100000"/>
              <a:defRPr sz="1800"/>
            </a:lvl7pPr>
            <a:lvl8pPr>
              <a:spcBef>
                <a:spcPts val="360"/>
              </a:spcBef>
              <a:buSzPct val="100000"/>
              <a:defRPr sz="1800"/>
            </a:lvl8pPr>
            <a:lvl9pPr>
              <a:spcBef>
                <a:spcPts val="360"/>
              </a:spcBef>
              <a:buSzPct val="100000"/>
              <a:defRPr sz="18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6.png" Type="http://schemas.openxmlformats.org/officeDocument/2006/relationships/image" Id="rId3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png" Type="http://schemas.openxmlformats.org/officeDocument/2006/relationships/image" Id="rId4"/><Relationship Target="../media/image04.png" Type="http://schemas.openxmlformats.org/officeDocument/2006/relationships/image" Id="rId3"/><Relationship Target="../media/image01.png" Type="http://schemas.openxmlformats.org/officeDocument/2006/relationships/image" Id="rId5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ccl.northwestern.edu/netlogo/models/Heatbugs" Type="http://schemas.openxmlformats.org/officeDocument/2006/relationships/hyperlink" TargetMode="External" Id="rId4"/><Relationship Target="http://ccl.northwestern.edu/netlogo/models/Heatbugs" Type="http://schemas.openxmlformats.org/officeDocument/2006/relationships/hyperlink" TargetMode="External" Id="rId3"/></Relationships>
</file>

<file path=ppt/slides/_rels/slide13.xml.rels><?xml version="1.0" encoding="UTF-8" standalone="yes"?><Relationships xmlns="http://schemas.openxmlformats.org/package/2006/relationships"><Relationship Target="../notesSlides/notesSlide1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3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23" name="Shape 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32474" x="2570150"/>
            <a:ext cy="4003700" cx="4003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>
            <p:ph idx="1" type="subTitle"/>
          </p:nvPr>
        </p:nvSpPr>
        <p:spPr>
          <a:xfrm>
            <a:off y="4336178" x="685800"/>
            <a:ext cy="784799" cx="77724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sz="2400" lang="en"/>
              <a:t>Ondrej Zvara</a:t>
            </a:r>
          </a:p>
          <a:p>
            <a:pPr>
              <a:spcBef>
                <a:spcPts val="0"/>
              </a:spcBef>
              <a:buNone/>
            </a:pPr>
            <a:r>
              <a:rPr sz="2400" lang="en"/>
              <a:t>Linda Riquelme</a:t>
            </a:r>
          </a:p>
        </p:txBody>
      </p:sp>
      <p:sp>
        <p:nvSpPr>
          <p:cNvPr id="25" name="Shape 25"/>
          <p:cNvSpPr txBox="1"/>
          <p:nvPr>
            <p:ph type="ctrTitle"/>
          </p:nvPr>
        </p:nvSpPr>
        <p:spPr>
          <a:xfrm>
            <a:off y="1850667" x="685800"/>
            <a:ext cy="1159799" cx="77724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FFFFFF"/>
                </a:solidFill>
              </a:rPr>
              <a:t>HEATBUGS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8" name="Shape 7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Things to try</a:t>
            </a:r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20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Change initial number of bugs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Change parameters:</a:t>
            </a:r>
          </a:p>
          <a:p>
            <a:pPr rtl="0" lvl="1" indent="-381000" marL="914400"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EVAPORATIONRATE</a:t>
            </a:r>
          </a:p>
          <a:p>
            <a:pPr rtl="0" lvl="1" indent="-381000" marL="91440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DIFFUSIONRATE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4" name="Shape 8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DIFFUSIONRATE</a:t>
            </a:r>
          </a:p>
        </p:txBody>
      </p:sp>
      <p:pic>
        <p:nvPicPr>
          <p:cNvPr id="86" name="Shape 8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30162" x="457200"/>
            <a:ext cy="1449250" cx="383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Shape 8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y="1489055" x="4850575"/>
            <a:ext cy="1449244" cx="3836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Shape 8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y="3246200" x="2653875"/>
            <a:ext cy="1449250" cx="383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2" name="Shape 9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3" name="Shape 93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References</a:t>
            </a:r>
          </a:p>
        </p:txBody>
      </p:sp>
      <p:sp>
        <p:nvSpPr>
          <p:cNvPr id="94" name="Shape 94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l" rt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1400" lang="en">
                <a:solidFill>
                  <a:schemeClr val="dk1"/>
                </a:solidFill>
              </a:rPr>
              <a:t>Beer, R.D. (1995). A dynamical systems perspective on interaction. Artificial Intelligence 72:173-215</a:t>
            </a:r>
          </a:p>
          <a:p>
            <a:pPr algn="l" rt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1400" lang="en"/>
              <a:t>Grimm, V., Revilla, E., Berger, U., Jeltsch, F., Mooij, W.M., Railsback, S.F., Thulke, H.-H., Weiner, J., Wiegand, T. &amp; DeAngelis, D.L. (2005). Pattern-Oriented Modeling of Agent-Based Complex Systems: Lessons from Ecology. Science 310:987-991</a:t>
            </a:r>
          </a:p>
          <a:p>
            <a:pPr algn="l" rt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sz="1400" lang="en">
                <a:solidFill>
                  <a:schemeClr val="dk1"/>
                </a:solidFill>
              </a:rPr>
              <a:t>Macy, M.W. &amp; Willer, R. (2002). From factors to actors: Computational sociology and agent-based modeling. </a:t>
            </a:r>
            <a:r>
              <a:rPr sz="1400" lang="en" i="1">
                <a:solidFill>
                  <a:schemeClr val="dk1"/>
                </a:solidFill>
              </a:rPr>
              <a:t>Annu. Rev. Sociol</a:t>
            </a:r>
            <a:r>
              <a:rPr sz="1400" lang="en">
                <a:solidFill>
                  <a:schemeClr val="dk1"/>
                </a:solidFill>
              </a:rPr>
              <a:t>., 28:143-166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sz="1400" lang="en"/>
              <a:t>Scholl, H.J. (2001). Agent-based and system dynamics modeling: a call for cross study and joint research. In System Sciences, 2001. Proceedings of the 34th Annual Hawaii International Conference on IEEE, 8-pp.</a:t>
            </a:r>
          </a:p>
          <a:p>
            <a:pPr algn="l" rtl="0" lvl="0" marR="0" indent="0" mar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000000"/>
              </a:buClr>
              <a:buSzPct val="78571"/>
              <a:buFont typeface="Arial"/>
              <a:buNone/>
            </a:pPr>
            <a:r>
              <a:rPr sz="1400" lang="en">
                <a:solidFill>
                  <a:schemeClr val="dk1"/>
                </a:solidFill>
              </a:rPr>
              <a:t>Wilensky, U. (2004). NetLogo Heatbugs model.</a:t>
            </a:r>
            <a:r>
              <a:rPr sz="1400" lang="en">
                <a:solidFill>
                  <a:schemeClr val="dk1"/>
                </a:solidFill>
                <a:hlinkClick r:id="rId3"/>
              </a:rPr>
              <a:t> </a:t>
            </a:r>
            <a:r>
              <a:rPr u="sng" sz="1400" lang="en">
                <a:solidFill>
                  <a:schemeClr val="hlink"/>
                </a:solidFill>
                <a:hlinkClick r:id="rId4"/>
              </a:rPr>
              <a:t>http://ccl.northwestern.edu/netlogo/models/Heatbugs</a:t>
            </a:r>
            <a:r>
              <a:rPr sz="1400" lang="en">
                <a:solidFill>
                  <a:schemeClr val="dk1"/>
                </a:solidFill>
              </a:rPr>
              <a:t>. Center for Connected Learning and </a:t>
            </a:r>
            <a:r>
              <a:rPr sz="1400" lang="en"/>
              <a:t>Computer-Based Modeling, Northwestern University, Evanston, IL., USA. </a:t>
            </a:r>
          </a:p>
        </p:txBody>
      </p:sp>
    </p:spTree>
  </p:cSld>
  <p:clrMapOvr>
    <a:masterClrMapping/>
  </p:clrMapOvr>
  <p:transition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/>
              <a:t>Thank you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What is it?</a:t>
            </a:r>
          </a:p>
        </p:txBody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Agent-based model: global effects of individual/local interactions 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“Heatbugs” inspired by behaviour of biological agents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Constant agent-environment interaction 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Self-organising group processes</a:t>
            </a:r>
          </a:p>
          <a:p>
            <a:pPr rtl="0" lvl="0" indent="-3810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sz="2400" lang="en">
                <a:solidFill>
                  <a:schemeClr val="dk1"/>
                </a:solidFill>
              </a:rPr>
              <a:t>Emergent properties result from complex system behaviour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Why is it relevant?</a:t>
            </a:r>
          </a:p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●"/>
            </a:pPr>
            <a:r>
              <a:rPr lang="en">
                <a:solidFill>
                  <a:schemeClr val="dk1"/>
                </a:solidFill>
              </a:rPr>
              <a:t>Ecology: Biological agents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Model </a:t>
            </a:r>
            <a:r>
              <a:rPr lang="en">
                <a:solidFill>
                  <a:schemeClr val="dk1"/>
                </a:solidFill>
              </a:rPr>
              <a:t>environmental </a:t>
            </a:r>
            <a:r>
              <a:rPr lang="en"/>
              <a:t>effects on</a:t>
            </a:r>
            <a:r>
              <a:rPr sz="2400" lang="en"/>
              <a:t> </a:t>
            </a:r>
            <a:r>
              <a:rPr lang="en"/>
              <a:t>individuals and emergent behavior </a:t>
            </a:r>
            <a:r>
              <a:rPr lang="en">
                <a:solidFill>
                  <a:schemeClr val="dk1"/>
                </a:solidFill>
              </a:rPr>
              <a:t>within a population</a:t>
            </a:r>
          </a:p>
          <a:p>
            <a:pPr rtl="0" lvl="0">
              <a:lnSpc>
                <a:spcPct val="115000"/>
              </a:lnSpc>
              <a:spcBef>
                <a:spcPts val="0"/>
              </a:spcBef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" name="Shape 4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How does it work?</a:t>
            </a:r>
          </a:p>
        </p:txBody>
      </p:sp>
      <p:pic>
        <p:nvPicPr>
          <p:cNvPr id="43" name="Shape 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063375" x="285750"/>
            <a:ext cy="2609850" cx="8572500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Shape 44"/>
          <p:cNvSpPr txBox="1"/>
          <p:nvPr/>
        </p:nvSpPr>
        <p:spPr>
          <a:xfrm>
            <a:off y="2673300" x="4149050"/>
            <a:ext cy="2470200" cx="46233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Environment: grid of square “patches”</a:t>
            </a:r>
          </a:p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Bugs move to adjacent empty “patch”</a:t>
            </a:r>
          </a:p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>
                <a:solidFill>
                  <a:schemeClr val="dk1"/>
                </a:solidFill>
              </a:rPr>
              <a:t>Bugs have ideal temperatures</a:t>
            </a:r>
          </a:p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They emit heat, which is dispersed through environment</a:t>
            </a:r>
          </a:p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Some heat lost to cooling</a:t>
            </a:r>
          </a:p>
          <a:p>
            <a:pPr rtl="0" lvl="0" indent="-3429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sz="1800" lang="en"/>
              <a:t>If they’re unhappy, they move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3" x="393025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Implementation</a:t>
            </a:r>
          </a:p>
        </p:txBody>
      </p:sp>
      <p:pic>
        <p:nvPicPr>
          <p:cNvPr id="50" name="Shape 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95500" x="1870075"/>
            <a:ext cy="4952500" cx="63662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Parameters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Space parameters: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INITCELLTEMP</a:t>
            </a:r>
          </a:p>
          <a:p>
            <a:pPr rtl="0" lvl="1" indent="-381000" marL="914400">
              <a:lnSpc>
                <a:spcPct val="200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SPACE_DIMENSION</a:t>
            </a:r>
          </a:p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Cell parameters: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EVAPORATIONRATE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SOCIETY_SIZE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Parameters</a:t>
            </a:r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Agent parameters: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MINIDEALTEMP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MAXIDEALTEMP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MINOUTPUTHEAT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>
                <a:solidFill>
                  <a:schemeClr val="dk1"/>
                </a:solidFill>
              </a:rPr>
              <a:t>MAXOUTPUTHEAT</a:t>
            </a:r>
          </a:p>
          <a:p>
            <a:pPr rtl="0"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DIFFUSIONRATE</a:t>
            </a:r>
          </a:p>
          <a:p>
            <a:pPr lvl="1" indent="-381000" marL="914400">
              <a:lnSpc>
                <a:spcPct val="115000"/>
              </a:lnSpc>
              <a:spcBef>
                <a:spcPts val="0"/>
              </a:spcBef>
              <a:buClr>
                <a:srgbClr val="000000"/>
              </a:buClr>
              <a:buSzPct val="80000"/>
              <a:buFont typeface="Courier New"/>
              <a:buChar char="o"/>
            </a:pPr>
            <a:r>
              <a:rPr lang="en"/>
              <a:t>RANDOMMOVECHANCE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algn="ctr" rtl="0" lvl="0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chemeClr val="dk1"/>
              </a:solidFill>
            </a:endParaRPr>
          </a:p>
          <a:p>
            <a:pPr algn="ctr" rtl="0" lvl="0"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chemeClr val="dk1"/>
              </a:solidFill>
            </a:endParaRPr>
          </a:p>
          <a:p>
            <a:pPr algn="ctr" rtl="0" lvl="0">
              <a:spcBef>
                <a:spcPts val="0"/>
              </a:spcBef>
              <a:buClr>
                <a:schemeClr val="dk1"/>
              </a:buClr>
              <a:buSzPct val="27500"/>
              <a:buFont typeface="Arial"/>
              <a:buNone/>
            </a:pPr>
            <a:r>
              <a:rPr b="1" sz="4000" lang="en">
                <a:solidFill>
                  <a:schemeClr val="dk1"/>
                </a:solidFill>
              </a:rPr>
              <a:t>Demonstration</a:t>
            </a:r>
          </a:p>
          <a:p>
            <a:pPr>
              <a:spcBef>
                <a:spcPts val="0"/>
              </a:spcBef>
              <a:buNone/>
            </a:pPr>
            <a:r>
              <a:t/>
            </a:r>
            <a:endParaRPr b="1" sz="360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Things to note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96490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Bugs clump or spread, depending on environmental temperature</a:t>
            </a:r>
          </a:p>
          <a:p>
            <a:pPr rtl="0" lvl="0" indent="-419100" marL="457200">
              <a:spcBef>
                <a:spcPts val="0"/>
              </a:spcBef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"/>
              <a:t>Bugs become unhappy when temperature is too high</a:t>
            </a:r>
          </a:p>
        </p:txBody>
      </p:sp>
      <p:pic>
        <p:nvPicPr>
          <p:cNvPr id="74" name="Shape 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3024150" x="1162950"/>
            <a:ext cy="2215599" cx="6899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ight-gradient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B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